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8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0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1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2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69" r:id="rId3"/>
    <p:sldMasterId id="2147483678" r:id="rId4"/>
    <p:sldMasterId id="2147483687" r:id="rId5"/>
    <p:sldMasterId id="2147483696" r:id="rId6"/>
    <p:sldMasterId id="2147483705" r:id="rId7"/>
    <p:sldMasterId id="2147483714" r:id="rId8"/>
    <p:sldMasterId id="2147483723" r:id="rId9"/>
    <p:sldMasterId id="2147483732" r:id="rId10"/>
    <p:sldMasterId id="2147483741" r:id="rId11"/>
    <p:sldMasterId id="2147483750" r:id="rId12"/>
    <p:sldMasterId id="2147483759" r:id="rId13"/>
  </p:sldMasterIdLst>
  <p:notesMasterIdLst>
    <p:notesMasterId r:id="rId27"/>
  </p:notesMasterIdLst>
  <p:handoutMasterIdLst>
    <p:handoutMasterId r:id="rId28"/>
  </p:handoutMasterIdLst>
  <p:sldIdLst>
    <p:sldId id="726" r:id="rId14"/>
    <p:sldId id="714" r:id="rId15"/>
    <p:sldId id="715" r:id="rId16"/>
    <p:sldId id="716" r:id="rId17"/>
    <p:sldId id="717" r:id="rId18"/>
    <p:sldId id="718" r:id="rId19"/>
    <p:sldId id="719" r:id="rId20"/>
    <p:sldId id="720" r:id="rId21"/>
    <p:sldId id="721" r:id="rId22"/>
    <p:sldId id="722" r:id="rId23"/>
    <p:sldId id="723" r:id="rId24"/>
    <p:sldId id="725" r:id="rId25"/>
    <p:sldId id="724" r:id="rId26"/>
  </p:sldIdLst>
  <p:sldSz cx="9144000" cy="6858000" type="screen4x3"/>
  <p:notesSz cx="6783388" cy="9926638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4A"/>
    <a:srgbClr val="009242"/>
    <a:srgbClr val="004C22"/>
    <a:srgbClr val="008E4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2810" autoAdjust="0"/>
  </p:normalViewPr>
  <p:slideViewPr>
    <p:cSldViewPr>
      <p:cViewPr varScale="1">
        <p:scale>
          <a:sx n="121" d="100"/>
          <a:sy n="121" d="100"/>
        </p:scale>
        <p:origin x="184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05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09" cy="498186"/>
          </a:xfrm>
          <a:prstGeom prst="rect">
            <a:avLst/>
          </a:prstGeom>
        </p:spPr>
        <p:txBody>
          <a:bodyPr vert="horz" lIns="92601" tIns="46301" rIns="92601" bIns="46301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678" y="0"/>
            <a:ext cx="2940109" cy="498186"/>
          </a:xfrm>
          <a:prstGeom prst="rect">
            <a:avLst/>
          </a:prstGeom>
        </p:spPr>
        <p:txBody>
          <a:bodyPr vert="horz" lIns="92601" tIns="46301" rIns="92601" bIns="46301" rtlCol="0"/>
          <a:lstStyle>
            <a:lvl1pPr algn="r">
              <a:defRPr sz="1200"/>
            </a:lvl1pPr>
          </a:lstStyle>
          <a:p>
            <a:fld id="{09BB4FE1-9021-4157-B2F2-FA852DA69DCC}" type="datetimeFigureOut">
              <a:rPr lang="en-AU" smtClean="0"/>
              <a:t>16/2/17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452"/>
            <a:ext cx="2940109" cy="498186"/>
          </a:xfrm>
          <a:prstGeom prst="rect">
            <a:avLst/>
          </a:prstGeom>
        </p:spPr>
        <p:txBody>
          <a:bodyPr vert="horz" lIns="92601" tIns="46301" rIns="92601" bIns="46301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678" y="9428452"/>
            <a:ext cx="2940109" cy="498186"/>
          </a:xfrm>
          <a:prstGeom prst="rect">
            <a:avLst/>
          </a:prstGeom>
        </p:spPr>
        <p:txBody>
          <a:bodyPr vert="horz" lIns="92601" tIns="46301" rIns="92601" bIns="46301" rtlCol="0" anchor="b"/>
          <a:lstStyle>
            <a:lvl1pPr algn="r">
              <a:defRPr sz="1200"/>
            </a:lvl1pPr>
          </a:lstStyle>
          <a:p>
            <a:fld id="{45D772D7-8DDD-4C32-83F0-0D9C651485A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0085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9468" cy="496332"/>
          </a:xfrm>
          <a:prstGeom prst="rect">
            <a:avLst/>
          </a:prstGeom>
        </p:spPr>
        <p:txBody>
          <a:bodyPr vert="horz" lIns="92601" tIns="46301" rIns="92601" bIns="46301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2351" y="0"/>
            <a:ext cx="2939468" cy="496332"/>
          </a:xfrm>
          <a:prstGeom prst="rect">
            <a:avLst/>
          </a:prstGeom>
        </p:spPr>
        <p:txBody>
          <a:bodyPr vert="horz" lIns="92601" tIns="46301" rIns="92601" bIns="46301" rtlCol="0"/>
          <a:lstStyle>
            <a:lvl1pPr algn="r">
              <a:defRPr sz="1200"/>
            </a:lvl1pPr>
          </a:lstStyle>
          <a:p>
            <a:fld id="{22CED936-B6E5-4239-8FB2-7A7331008CCF}" type="datetimeFigureOut">
              <a:rPr lang="en-AU" smtClean="0"/>
              <a:pPr/>
              <a:t>16/2/17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01" tIns="46301" rIns="92601" bIns="46301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339" y="4715154"/>
            <a:ext cx="5426710" cy="4466987"/>
          </a:xfrm>
          <a:prstGeom prst="rect">
            <a:avLst/>
          </a:prstGeom>
        </p:spPr>
        <p:txBody>
          <a:bodyPr vert="horz" lIns="92601" tIns="46301" rIns="92601" bIns="4630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39468" cy="496332"/>
          </a:xfrm>
          <a:prstGeom prst="rect">
            <a:avLst/>
          </a:prstGeom>
        </p:spPr>
        <p:txBody>
          <a:bodyPr vert="horz" lIns="92601" tIns="46301" rIns="92601" bIns="46301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2351" y="9428584"/>
            <a:ext cx="2939468" cy="496332"/>
          </a:xfrm>
          <a:prstGeom prst="rect">
            <a:avLst/>
          </a:prstGeom>
        </p:spPr>
        <p:txBody>
          <a:bodyPr vert="horz" lIns="92601" tIns="46301" rIns="92601" bIns="46301" rtlCol="0" anchor="b"/>
          <a:lstStyle>
            <a:lvl1pPr algn="r">
              <a:defRPr sz="1200"/>
            </a:lvl1pPr>
          </a:lstStyle>
          <a:p>
            <a:fld id="{D47A60BD-080D-459E-95B0-5C58EF09E7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808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3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189712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13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506812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4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2107204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5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631653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6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200134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7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671963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8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3997222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9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30755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10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9665256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11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44568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7.pn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7.pn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7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7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7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7.pn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7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7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7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7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7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7.png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7.pn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7.png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62039" y="5284768"/>
            <a:ext cx="8253799" cy="1438027"/>
            <a:chOff x="162039" y="5284768"/>
            <a:chExt cx="8253799" cy="1438027"/>
          </a:xfrm>
        </p:grpSpPr>
        <p:pic>
          <p:nvPicPr>
            <p:cNvPr id="8" name="Picture 8" descr="Dementia-Logo Leaves-CMYK.eps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2039" y="5284768"/>
              <a:ext cx="1461221" cy="1438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11"/>
            <p:cNvSpPr txBox="1">
              <a:spLocks noChangeArrowheads="1"/>
            </p:cNvSpPr>
            <p:nvPr userDrawn="1"/>
          </p:nvSpPr>
          <p:spPr bwMode="auto">
            <a:xfrm>
              <a:off x="1475656" y="6112847"/>
              <a:ext cx="1512168" cy="297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pl-PL" sz="2000" baseline="30000" dirty="0">
                  <a:latin typeface="Arial" pitchFamily="34" charset="0"/>
                  <a:ea typeface="ヒラギノ角ゴ ProN W3" charset="-128"/>
                  <a:cs typeface="Arial" pitchFamily="34" charset="0"/>
                  <a:sym typeface="Gill Sans" charset="0"/>
                </a:rPr>
                <a:t>www.dtsc.com.au</a:t>
              </a:r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1619672" y="6410364"/>
              <a:ext cx="67961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/>
                <a:t>The Dementia Training Study Centres Program is supported by the Australian Government</a:t>
              </a:r>
              <a:endParaRPr lang="en-AU" sz="1400" dirty="0"/>
            </a:p>
          </p:txBody>
        </p:sp>
      </p:grp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69273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94018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75144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75075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000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21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6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06259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3479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6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68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531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2031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81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90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6610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37707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452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5255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6789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4751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5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2266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2802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495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933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869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96169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89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3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16497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7774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636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97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3450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6141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31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82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961205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6208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43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94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14247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839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750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7C1C2139-4186-40C4-82FE-29BFBE9BA1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24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097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35246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02688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93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93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6479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99240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35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61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50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7C1C2139-4186-40C4-82FE-29BFBE9BA1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64087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7238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49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100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0674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86923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320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058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9777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14802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82142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7C1C2139-4186-40C4-82FE-29BFBE9BA13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1619672" y="6410364"/>
            <a:ext cx="6796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The Dementia Training Study Centres Program is supported by the Australian Government</a:t>
            </a:r>
            <a:endParaRPr lang="en-AU" sz="1400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25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473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32174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474536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58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26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90730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75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747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01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68760"/>
            <a:ext cx="3445222" cy="48574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32674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74187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87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29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2178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121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74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8606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09721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69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92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682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17143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98939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12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9291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65100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89527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359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283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2.xml"/><Relationship Id="rId8" Type="http://schemas.openxmlformats.org/officeDocument/2006/relationships/slideLayout" Target="../slideLayouts/slideLayout83.xml"/><Relationship Id="rId9" Type="http://schemas.openxmlformats.org/officeDocument/2006/relationships/theme" Target="../theme/theme10.xml"/><Relationship Id="rId1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7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theme" Target="../theme/theme11.xml"/><Relationship Id="rId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5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6.xml"/><Relationship Id="rId6" Type="http://schemas.openxmlformats.org/officeDocument/2006/relationships/slideLayout" Target="../slideLayouts/slideLayout97.xml"/><Relationship Id="rId7" Type="http://schemas.openxmlformats.org/officeDocument/2006/relationships/slideLayout" Target="../slideLayouts/slideLayout98.xml"/><Relationship Id="rId8" Type="http://schemas.openxmlformats.org/officeDocument/2006/relationships/slideLayout" Target="../slideLayouts/slideLayout99.xml"/><Relationship Id="rId9" Type="http://schemas.openxmlformats.org/officeDocument/2006/relationships/theme" Target="../theme/theme12.xml"/><Relationship Id="rId1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theme" Target="../theme/theme13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theme" Target="../theme/theme5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Relationship Id="rId9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theme" Target="../theme/theme7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theme" Target="../theme/theme8.xml"/><Relationship Id="rId1" Type="http://schemas.openxmlformats.org/officeDocument/2006/relationships/slideLayout" Target="../slideLayouts/slideLayout60.xml"/><Relationship Id="rId2" Type="http://schemas.openxmlformats.org/officeDocument/2006/relationships/slideLayout" Target="../slideLayouts/slideLayout6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theme" Target="../theme/theme9.xml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60232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‹#›</a:t>
            </a:r>
            <a:endParaRPr lang="en-GB" dirty="0"/>
          </a:p>
        </p:txBody>
      </p:sp>
      <p:pic>
        <p:nvPicPr>
          <p:cNvPr id="7" name="Picture 6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88639"/>
            <a:ext cx="1979712" cy="1111533"/>
          </a:xfrm>
          <a:prstGeom prst="rect">
            <a:avLst/>
          </a:prstGeom>
        </p:spPr>
      </p:pic>
      <p:pic>
        <p:nvPicPr>
          <p:cNvPr id="9" name="Picture 8" descr="Dementia-Logo Leaves-CMYK.eps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62039" y="5733256"/>
            <a:ext cx="1005499" cy="98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1"/>
          <p:cNvSpPr txBox="1">
            <a:spLocks noChangeArrowheads="1"/>
          </p:cNvSpPr>
          <p:nvPr userDrawn="1"/>
        </p:nvSpPr>
        <p:spPr bwMode="auto">
          <a:xfrm>
            <a:off x="1105573" y="6228025"/>
            <a:ext cx="10281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l-PL" sz="1200" baseline="30000" dirty="0">
                <a:latin typeface="Arial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www.dtsc.com.au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619672" y="6410364"/>
            <a:ext cx="6796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The Dementia Training Study Centres Program is supported by the Australian Government</a:t>
            </a:r>
            <a:endParaRPr lang="en-AU" sz="1400" dirty="0"/>
          </a:p>
        </p:txBody>
      </p:sp>
      <p:sp>
        <p:nvSpPr>
          <p:cNvPr id="18" name="TextBox 11"/>
          <p:cNvSpPr txBox="1">
            <a:spLocks noChangeArrowheads="1"/>
          </p:cNvSpPr>
          <p:nvPr userDrawn="1"/>
        </p:nvSpPr>
        <p:spPr bwMode="auto">
          <a:xfrm>
            <a:off x="6983760" y="1038563"/>
            <a:ext cx="20882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NSW / ACT</a:t>
            </a:r>
            <a:r>
              <a:rPr lang="en-AU" sz="1100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|</a:t>
            </a:r>
            <a:r>
              <a:rPr lang="en-AU" sz="11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QLD</a:t>
            </a:r>
            <a:r>
              <a:rPr lang="en-AU" sz="1100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| SA / NT | VIC / TAS</a:t>
            </a:r>
            <a:r>
              <a:rPr lang="en-AU" sz="1100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| WA</a:t>
            </a:r>
            <a:endParaRPr lang="pl-PL" sz="1100" baseline="30000" dirty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9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37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3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51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5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1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3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91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0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2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05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latin typeface="Montserrat" panose="02000505000000020004" pitchFamily="2" charset="0"/>
              </a:rPr>
              <a:t>Advancing practice in the care of people with dementia</a:t>
            </a:r>
            <a:endParaRPr lang="en-AU" dirty="0"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96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6"/>
          <p:cNvSpPr txBox="1">
            <a:spLocks/>
          </p:cNvSpPr>
          <p:nvPr/>
        </p:nvSpPr>
        <p:spPr>
          <a:xfrm>
            <a:off x="446729" y="1560634"/>
            <a:ext cx="6251339" cy="203132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Emotions are preserved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Experience loss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Experience and exhibit grief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Manifestation through behaviour</a:t>
            </a: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95536" y="764704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Grief and loss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198021" y="376295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26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51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Early life trauma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3203848" y="4395312"/>
            <a:ext cx="5775448" cy="150810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Re-emergence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Manifestation through behaviour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Interventions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79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07504" y="0"/>
            <a:ext cx="2458616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Transition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83452" y="1851014"/>
            <a:ext cx="5915000" cy="16051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Aged Care Assessment teams (ACAT)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Home care packages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Respite care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83452" y="1070582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To community services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3635896" y="4077072"/>
            <a:ext cx="4958109" cy="21092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Multidisciplinary approach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ACAT referral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Support for person and family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Impact on person</a:t>
            </a: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3635896" y="3404557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To residential care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7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4" t="2223" r="18839" b="3475"/>
          <a:stretch/>
        </p:blipFill>
        <p:spPr>
          <a:xfrm>
            <a:off x="2370744" y="2636912"/>
            <a:ext cx="3751099" cy="3384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7502" y="1988840"/>
            <a:ext cx="2880321" cy="396044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Early in the dementia journey, carer’s provide: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emotional support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orientation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financial management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transport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liaison with services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37272"/>
            <a:ext cx="8229600" cy="777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The carer’s journey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3608" y="728700"/>
            <a:ext cx="6912768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The nature of care will change as the dementia progresses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504763" y="1988840"/>
            <a:ext cx="3639237" cy="424847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Later in the dementia journey, carer’s also provide: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emotional support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personal care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meals and nutrition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safety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night time care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household maintenance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behaviour management</a:t>
            </a:r>
            <a:endParaRPr kumimoji="0" lang="en-A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9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56678" y="117253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Information and advice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Knowledge and skills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Practical support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Emotional and psychological support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Bereavement support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51520" y="116632"/>
            <a:ext cx="4402832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Supporting the carer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01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563888" y="1124744"/>
            <a:ext cx="5111750" cy="56166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Learning outcomes: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Discuss the options for both treatment and care of the person with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Critique the role of pharmaceuticals in the care of people with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Demonstrate an understanding of legal considerations involved in the care of people with dementia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Discuss concepts of safety and risk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Demonstrate an understanding of why physical restraint is to be avoided in the care of people with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Demonstrate an understanding of the issues surrounding sexual expression in older people with dementia.</a:t>
            </a: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395536" y="1700808"/>
            <a:ext cx="3008313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Treatment and intervention options 1</a:t>
            </a: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395536" y="764704"/>
            <a:ext cx="3008313" cy="11620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Session 3</a:t>
            </a:r>
            <a:b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</a:b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68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108520" y="116632"/>
            <a:ext cx="5976664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Treatment and management 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5536" y="1196752"/>
            <a:ext cx="8229600" cy="4082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Complex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No single solution- holistic approach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Manage co-morbidities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Pharmacological treatments currently focus on: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Improvement or enhancement of cognition (cognitive “enhancers”)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Management of the  behavioural and psychological symptoms of dementia (BPSD)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Modification of risk factors</a:t>
            </a:r>
          </a:p>
        </p:txBody>
      </p:sp>
    </p:spTree>
    <p:extLst>
      <p:ext uri="{BB962C8B-B14F-4D97-AF65-F5344CB8AC3E}">
        <p14:creationId xmlns:p14="http://schemas.microsoft.com/office/powerpoint/2010/main" val="256214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80901" y="836712"/>
            <a:ext cx="8229600" cy="50300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Definite, but limited evidence that pharmacological therapies reverse, or halt the progression of dementia, most relating to dementia of the Alzheimer type,  but with emerging evidence of benefit with vascular dementias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International consensus is lacking and expert opinion remains divided about the benefits of cognitive enhancers: a considered and prudent approach to prescribing is required.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Acetylcholinesterase inhibitors 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AChEIs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) are recommended for use only in AD. However, studies in those with vascular risk factors demonstrated equivalent benefit,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(</a:t>
            </a:r>
            <a:r>
              <a:rPr kumimoji="0" lang="en-AU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Kumar, </a:t>
            </a:r>
            <a:r>
              <a:rPr kumimoji="0" lang="en-A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Anand,Messina</a:t>
            </a:r>
            <a:r>
              <a:rPr kumimoji="0" lang="en-AU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, Hartman, &amp; </a:t>
            </a:r>
            <a:r>
              <a:rPr kumimoji="0" lang="en-A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Veach</a:t>
            </a:r>
            <a:r>
              <a:rPr kumimoji="0" lang="en-AU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2000)</a:t>
            </a:r>
            <a:r>
              <a:rPr kumimoji="0" lang="en-AU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6697" y="116632"/>
            <a:ext cx="5842410" cy="652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Pharmacological management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0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908720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Critical for optimal quality of life and maintenance of independence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5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Psychosocial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Therapies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Music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Reality orientation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Validation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Recreation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Reminiscence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Multisensory environments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Memory centres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Complimentary therapies: massage, aromatherapy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Support services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5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Carer support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116632"/>
            <a:ext cx="7211144" cy="652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Non-pharmacological interventions</a:t>
            </a: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20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1268760"/>
            <a:ext cx="4038600" cy="16744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Legal considerations </a:t>
            </a:r>
          </a:p>
          <a:p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Safety </a:t>
            </a:r>
            <a:r>
              <a:rPr lang="en-AU" sz="2400" dirty="0">
                <a:solidFill>
                  <a:prstClr val="black"/>
                </a:solidFill>
                <a:latin typeface="Montserrat" panose="02000505000000020004" pitchFamily="2" charset="0"/>
              </a:rPr>
              <a:t>and </a:t>
            </a:r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risk</a:t>
            </a:r>
          </a:p>
          <a:p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Sexuality</a:t>
            </a:r>
          </a:p>
          <a:p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Grief </a:t>
            </a:r>
            <a:r>
              <a:rPr lang="en-AU" sz="2400" dirty="0">
                <a:solidFill>
                  <a:prstClr val="black"/>
                </a:solidFill>
                <a:latin typeface="Montserrat" panose="02000505000000020004" pitchFamily="2" charset="0"/>
              </a:rPr>
              <a:t>and loss</a:t>
            </a:r>
          </a:p>
          <a:p>
            <a:endParaRPr lang="en-AU" sz="2400" dirty="0">
              <a:solidFill>
                <a:prstClr val="black"/>
              </a:solidFill>
              <a:latin typeface="Montserrat" panose="02000505000000020004" pitchFamily="2" charset="0"/>
            </a:endParaRPr>
          </a:p>
          <a:p>
            <a:endParaRPr lang="en-AU" dirty="0">
              <a:solidFill>
                <a:prstClr val="black"/>
              </a:solidFill>
              <a:latin typeface="Montserrat" panose="02000505000000020004" pitchFamily="2" charset="0"/>
            </a:endParaRPr>
          </a:p>
          <a:p>
            <a:pPr lvl="1">
              <a:buFont typeface="Arial" pitchFamily="34" charset="0"/>
              <a:buChar char="•"/>
            </a:pPr>
            <a:endParaRPr lang="en-GB" dirty="0">
              <a:solidFill>
                <a:prstClr val="black"/>
              </a:solidFill>
              <a:latin typeface="Montserrat" panose="02000505000000020004" pitchFamily="2" charset="0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3203848" y="3212976"/>
            <a:ext cx="5719522" cy="266429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AU" dirty="0" smtClean="0">
              <a:solidFill>
                <a:prstClr val="black"/>
              </a:solidFill>
              <a:latin typeface="Montserrat" panose="02000505000000020004" pitchFamily="2" charset="0"/>
            </a:endParaRPr>
          </a:p>
          <a:p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Early life trauma</a:t>
            </a:r>
          </a:p>
          <a:p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Transition </a:t>
            </a:r>
            <a:r>
              <a:rPr lang="en-AU" sz="2400" dirty="0">
                <a:solidFill>
                  <a:prstClr val="black"/>
                </a:solidFill>
                <a:latin typeface="Montserrat" panose="02000505000000020004" pitchFamily="2" charset="0"/>
              </a:rPr>
              <a:t>to </a:t>
            </a:r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community services</a:t>
            </a:r>
          </a:p>
          <a:p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Transition to residential care</a:t>
            </a:r>
          </a:p>
          <a:p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Carer health and well being</a:t>
            </a:r>
            <a:endParaRPr lang="en-GB" sz="2400" dirty="0">
              <a:solidFill>
                <a:prstClr val="black"/>
              </a:solidFill>
              <a:latin typeface="Montserrat" panose="02000505000000020004" pitchFamily="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80528" y="116632"/>
            <a:ext cx="7776864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solidFill>
                  <a:prstClr val="black"/>
                </a:solidFill>
                <a:latin typeface="Montserrat" panose="02000505000000020004" pitchFamily="2" charset="0"/>
              </a:rPr>
              <a:t>Social and lifestyle considerations</a:t>
            </a:r>
            <a:endParaRPr lang="en-GB" sz="2800" b="1" dirty="0">
              <a:solidFill>
                <a:prstClr val="black"/>
              </a:solidFill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35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2545" y="188640"/>
            <a:ext cx="4660549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2800" b="1" dirty="0" smtClean="0">
                <a:solidFill>
                  <a:prstClr val="black"/>
                </a:solidFill>
                <a:latin typeface="Montserrat" panose="02000505000000020004" pitchFamily="2" charset="0"/>
              </a:rPr>
              <a:t>Legal considerations</a:t>
            </a:r>
            <a:endParaRPr lang="en-GB" sz="2800" b="1" dirty="0">
              <a:solidFill>
                <a:prstClr val="black"/>
              </a:solidFill>
              <a:latin typeface="Montserrat" panose="02000505000000020004" pitchFamily="2" charset="0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395536" y="1111827"/>
            <a:ext cx="5256434" cy="297027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AU" sz="2400" b="1" dirty="0" smtClean="0">
                <a:solidFill>
                  <a:prstClr val="black"/>
                </a:solidFill>
                <a:latin typeface="Montserrat" panose="02000505000000020004" pitchFamily="2" charset="0"/>
              </a:rPr>
              <a:t>Capacity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Capacity versus competency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Assumed unless proven otherwise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Decision specific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sz="24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Consent</a:t>
            </a:r>
          </a:p>
          <a:p>
            <a:pPr>
              <a:spcBef>
                <a:spcPts val="0"/>
              </a:spcBef>
            </a:pPr>
            <a:endParaRPr lang="en-AU" sz="2400" dirty="0">
              <a:solidFill>
                <a:prstClr val="black"/>
              </a:solidFill>
              <a:latin typeface="Montserrat" panose="02000505000000020004" pitchFamily="2" charset="0"/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en-AU" sz="2400" dirty="0" smtClean="0">
              <a:solidFill>
                <a:prstClr val="black"/>
              </a:solidFill>
              <a:latin typeface="Montserrat" panose="02000505000000020004" pitchFamily="2" charset="0"/>
            </a:endParaRPr>
          </a:p>
          <a:p>
            <a:pPr>
              <a:spcBef>
                <a:spcPts val="0"/>
              </a:spcBef>
            </a:pPr>
            <a:endParaRPr lang="en-AU" sz="2400" dirty="0">
              <a:solidFill>
                <a:prstClr val="black"/>
              </a:solidFill>
              <a:latin typeface="Montserrat" panose="02000505000000020004" pitchFamily="2" charset="0"/>
            </a:endParaRPr>
          </a:p>
          <a:p>
            <a:pPr>
              <a:spcBef>
                <a:spcPts val="0"/>
              </a:spcBef>
            </a:pPr>
            <a:endParaRPr lang="en-AU" sz="2400" dirty="0" smtClean="0">
              <a:solidFill>
                <a:prstClr val="black"/>
              </a:solidFill>
              <a:latin typeface="Montserrat" panose="02000505000000020004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51920" y="4082106"/>
            <a:ext cx="496855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sz="2400" b="1" dirty="0">
                <a:solidFill>
                  <a:prstClr val="black"/>
                </a:solidFill>
                <a:latin typeface="Montserrat" panose="02000505000000020004" pitchFamily="2" charset="0"/>
              </a:rPr>
              <a:t>Forward planning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Montserrat" panose="02000505000000020004" pitchFamily="2" charset="0"/>
              </a:rPr>
              <a:t>Enduring Power of Attorney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Montserrat" panose="02000505000000020004" pitchFamily="2" charset="0"/>
              </a:rPr>
              <a:t>Advance Care Planning</a:t>
            </a:r>
          </a:p>
        </p:txBody>
      </p:sp>
    </p:spTree>
    <p:extLst>
      <p:ext uri="{BB962C8B-B14F-4D97-AF65-F5344CB8AC3E}">
        <p14:creationId xmlns:p14="http://schemas.microsoft.com/office/powerpoint/2010/main" val="177222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3"/>
          <p:cNvSpPr txBox="1">
            <a:spLocks/>
          </p:cNvSpPr>
          <p:nvPr/>
        </p:nvSpPr>
        <p:spPr>
          <a:xfrm>
            <a:off x="332764" y="3212976"/>
            <a:ext cx="4104456" cy="252028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Restraint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0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“Any physical, chemical or environmental intervention used specifically to restrict the freedom of movement – or behaviour perceived by others to be antisocial…”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323528" y="711090"/>
            <a:ext cx="8496944" cy="20428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AU" sz="2200" b="1" dirty="0">
                <a:solidFill>
                  <a:prstClr val="black"/>
                </a:solidFill>
                <a:latin typeface="Montserrat" panose="02000505000000020004" pitchFamily="2" charset="0"/>
              </a:rPr>
              <a:t>Safety and </a:t>
            </a:r>
            <a:r>
              <a:rPr lang="en-AU" sz="2200" b="1" dirty="0" smtClean="0">
                <a:solidFill>
                  <a:prstClr val="black"/>
                </a:solidFill>
                <a:latin typeface="Montserrat" panose="02000505000000020004" pitchFamily="2" charset="0"/>
              </a:rPr>
              <a:t>risk</a:t>
            </a:r>
          </a:p>
          <a:p>
            <a:pPr>
              <a:spcBef>
                <a:spcPts val="600"/>
              </a:spcBef>
            </a:pPr>
            <a:r>
              <a:rPr lang="en-AU" sz="22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The right to take risks</a:t>
            </a:r>
          </a:p>
          <a:p>
            <a:pPr>
              <a:spcBef>
                <a:spcPts val="600"/>
              </a:spcBef>
            </a:pPr>
            <a:r>
              <a:rPr lang="en-AU" sz="22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Consent</a:t>
            </a:r>
          </a:p>
          <a:p>
            <a:pPr>
              <a:spcBef>
                <a:spcPts val="600"/>
              </a:spcBef>
            </a:pPr>
            <a:r>
              <a:rPr lang="en-AU" sz="22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Risk management that supports autonomy, choice and control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en-AU" sz="2400" b="1" dirty="0" smtClean="0">
              <a:solidFill>
                <a:prstClr val="black"/>
              </a:solidFill>
              <a:latin typeface="Montserrat" panose="02000505000000020004" pitchFamily="2" charset="0"/>
            </a:endParaRPr>
          </a:p>
          <a:p>
            <a:pPr>
              <a:spcBef>
                <a:spcPts val="0"/>
              </a:spcBef>
            </a:pPr>
            <a:endParaRPr lang="en-AU" sz="2400" dirty="0">
              <a:solidFill>
                <a:prstClr val="black"/>
              </a:solidFill>
              <a:latin typeface="Montserrat" panose="02000505000000020004" pitchFamily="2" charset="0"/>
            </a:endParaRPr>
          </a:p>
          <a:p>
            <a:pPr>
              <a:spcBef>
                <a:spcPts val="0"/>
              </a:spcBef>
            </a:pPr>
            <a:endParaRPr lang="en-AU" sz="2400" dirty="0">
              <a:solidFill>
                <a:prstClr val="black"/>
              </a:solidFill>
              <a:latin typeface="Montserrat" panose="02000505000000020004" pitchFamily="2" charset="0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5292080" y="3861048"/>
            <a:ext cx="3528392" cy="217645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AU" sz="2200" b="1" dirty="0" smtClean="0">
                <a:solidFill>
                  <a:prstClr val="black"/>
                </a:solidFill>
                <a:latin typeface="Montserrat" panose="02000505000000020004" pitchFamily="2" charset="0"/>
              </a:rPr>
              <a:t>Driving</a:t>
            </a:r>
          </a:p>
          <a:p>
            <a:pPr>
              <a:spcBef>
                <a:spcPts val="600"/>
              </a:spcBef>
            </a:pPr>
            <a:r>
              <a:rPr lang="en-AU" sz="22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Impact</a:t>
            </a:r>
          </a:p>
          <a:p>
            <a:pPr>
              <a:spcBef>
                <a:spcPts val="600"/>
              </a:spcBef>
            </a:pPr>
            <a:r>
              <a:rPr lang="en-AU" sz="22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Health professional’s responsibilities</a:t>
            </a:r>
          </a:p>
          <a:p>
            <a:pPr>
              <a:spcBef>
                <a:spcPts val="600"/>
              </a:spcBef>
            </a:pPr>
            <a:r>
              <a:rPr lang="en-AU" sz="2200" dirty="0" smtClean="0">
                <a:solidFill>
                  <a:prstClr val="black"/>
                </a:solidFill>
                <a:latin typeface="Montserrat" panose="02000505000000020004" pitchFamily="2" charset="0"/>
              </a:rPr>
              <a:t>Restricted licences</a:t>
            </a:r>
          </a:p>
        </p:txBody>
      </p:sp>
    </p:spTree>
    <p:extLst>
      <p:ext uri="{BB962C8B-B14F-4D97-AF65-F5344CB8AC3E}">
        <p14:creationId xmlns:p14="http://schemas.microsoft.com/office/powerpoint/2010/main" val="3307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3"/>
          <p:cNvSpPr txBox="1">
            <a:spLocks/>
          </p:cNvSpPr>
          <p:nvPr/>
        </p:nvSpPr>
        <p:spPr>
          <a:xfrm>
            <a:off x="466728" y="836712"/>
            <a:ext cx="8229600" cy="165618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“…a central aspect of being human throughout life encompasses sex, gender, identities and roles, sexual orientation, eroticism, pleasure, intimacy and reproduction.”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</a:rPr>
              <a:t>(An excerpt from the World Health Organisation definition of sexuality)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35496" y="24046"/>
            <a:ext cx="238660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Sexuality </a:t>
            </a: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80900" y="2780928"/>
            <a:ext cx="8411579" cy="32012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Sexuality, sexual activity and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Diminished sexual activity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Consent to sexual relationships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Change in sexual behaviour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2400" b="0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Strategies to break down stigma and sexuality and ageing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Permission to talk abut sexual expression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Policy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Consistent response</a:t>
            </a:r>
          </a:p>
        </p:txBody>
      </p:sp>
    </p:spTree>
    <p:extLst>
      <p:ext uri="{BB962C8B-B14F-4D97-AF65-F5344CB8AC3E}">
        <p14:creationId xmlns:p14="http://schemas.microsoft.com/office/powerpoint/2010/main" val="6382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dvancing practice in the care of people with dementia&amp;quot;&quot;/&gt;&lt;property id=&quot;20307&quot; value=&quot;726&quot;/&gt;&lt;/object&gt;&lt;object type=&quot;3&quot; unique_id=&quot;10004&quot;&gt;&lt;property id=&quot;20148&quot; value=&quot;5&quot;/&gt;&lt;property id=&quot;20300&quot; value=&quot;Slide 2&quot;/&gt;&lt;property id=&quot;20307&quot; value=&quot;714&quot;/&gt;&lt;/object&gt;&lt;object type=&quot;3&quot; unique_id=&quot;10005&quot;&gt;&lt;property id=&quot;20148&quot; value=&quot;5&quot;/&gt;&lt;property id=&quot;20300&quot; value=&quot;Slide 3&quot;/&gt;&lt;property id=&quot;20307&quot; value=&quot;715&quot;/&gt;&lt;/object&gt;&lt;object type=&quot;3&quot; unique_id=&quot;10006&quot;&gt;&lt;property id=&quot;20148&quot; value=&quot;5&quot;/&gt;&lt;property id=&quot;20300&quot; value=&quot;Slide 4&quot;/&gt;&lt;property id=&quot;20307&quot; value=&quot;716&quot;/&gt;&lt;/object&gt;&lt;object type=&quot;3&quot; unique_id=&quot;10007&quot;&gt;&lt;property id=&quot;20148&quot; value=&quot;5&quot;/&gt;&lt;property id=&quot;20300&quot; value=&quot;Slide 5&quot;/&gt;&lt;property id=&quot;20307&quot; value=&quot;717&quot;/&gt;&lt;/object&gt;&lt;object type=&quot;3&quot; unique_id=&quot;10008&quot;&gt;&lt;property id=&quot;20148&quot; value=&quot;5&quot;/&gt;&lt;property id=&quot;20300&quot; value=&quot;Slide 6&quot;/&gt;&lt;property id=&quot;20307&quot; value=&quot;718&quot;/&gt;&lt;/object&gt;&lt;object type=&quot;3&quot; unique_id=&quot;10009&quot;&gt;&lt;property id=&quot;20148&quot; value=&quot;5&quot;/&gt;&lt;property id=&quot;20300&quot; value=&quot;Slide 7&quot;/&gt;&lt;property id=&quot;20307&quot; value=&quot;719&quot;/&gt;&lt;/object&gt;&lt;object type=&quot;3&quot; unique_id=&quot;10010&quot;&gt;&lt;property id=&quot;20148&quot; value=&quot;5&quot;/&gt;&lt;property id=&quot;20300&quot; value=&quot;Slide 8&quot;/&gt;&lt;property id=&quot;20307&quot; value=&quot;720&quot;/&gt;&lt;/object&gt;&lt;object type=&quot;3&quot; unique_id=&quot;10011&quot;&gt;&lt;property id=&quot;20148&quot; value=&quot;5&quot;/&gt;&lt;property id=&quot;20300&quot; value=&quot;Slide 9&quot;/&gt;&lt;property id=&quot;20307&quot; value=&quot;721&quot;/&gt;&lt;/object&gt;&lt;object type=&quot;3&quot; unique_id=&quot;10012&quot;&gt;&lt;property id=&quot;20148&quot; value=&quot;5&quot;/&gt;&lt;property id=&quot;20300&quot; value=&quot;Slide 10&quot;/&gt;&lt;property id=&quot;20307&quot; value=&quot;722&quot;/&gt;&lt;/object&gt;&lt;object type=&quot;3&quot; unique_id=&quot;10013&quot;&gt;&lt;property id=&quot;20148&quot; value=&quot;5&quot;/&gt;&lt;property id=&quot;20300&quot; value=&quot;Slide 11&quot;/&gt;&lt;property id=&quot;20307&quot; value=&quot;723&quot;/&gt;&lt;/object&gt;&lt;object type=&quot;3&quot; unique_id=&quot;10014&quot;&gt;&lt;property id=&quot;20148&quot; value=&quot;5&quot;/&gt;&lt;property id=&quot;20300&quot; value=&quot;Slide 12&quot;/&gt;&lt;property id=&quot;20307&quot; value=&quot;725&quot;/&gt;&lt;/object&gt;&lt;object type=&quot;3&quot; unique_id=&quot;10015&quot;&gt;&lt;property id=&quot;20148&quot; value=&quot;5&quot;/&gt;&lt;property id=&quot;20300&quot; value=&quot;Slide 13&quot;/&gt;&lt;property id=&quot;20307&quot; value=&quot;724&quot;/&gt;&lt;/object&gt;&lt;/object&gt;&lt;object type=&quot;8&quot; unique_id=&quot;10030&quot;&gt;&lt;/object&gt;&lt;/object&gt;&lt;/database&gt;"/>
  <p:tag name="MMPROD_NEXTUNIQUEID" val="10009"/>
  <p:tag name="SECTOMILLISECCONVERTED" val="1"/>
</p:tagLst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7058</TotalTime>
  <Words>592</Words>
  <Application>Microsoft Macintosh PowerPoint</Application>
  <PresentationFormat>On-screen Show (4:3)</PresentationFormat>
  <Paragraphs>137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13</vt:i4>
      </vt:variant>
    </vt:vector>
  </HeadingPairs>
  <TitlesOfParts>
    <vt:vector size="34" baseType="lpstr">
      <vt:lpstr>Arial</vt:lpstr>
      <vt:lpstr>Calibri</vt:lpstr>
      <vt:lpstr>Gill Sans</vt:lpstr>
      <vt:lpstr>Montserrat</vt:lpstr>
      <vt:lpstr>Verdana</vt:lpstr>
      <vt:lpstr>Wingdings</vt:lpstr>
      <vt:lpstr>Wingdings 2</vt:lpstr>
      <vt:lpstr>ヒラギノ角ゴ ProN W3</vt:lpstr>
      <vt:lpstr>Office Theme</vt:lpstr>
      <vt:lpstr>Solstice</vt:lpstr>
      <vt:lpstr>1_Solstice</vt:lpstr>
      <vt:lpstr>2_Solstice</vt:lpstr>
      <vt:lpstr>3_Solstice</vt:lpstr>
      <vt:lpstr>4_Solstice</vt:lpstr>
      <vt:lpstr>5_Solstice</vt:lpstr>
      <vt:lpstr>6_Solstice</vt:lpstr>
      <vt:lpstr>7_Solstice</vt:lpstr>
      <vt:lpstr>8_Solstice</vt:lpstr>
      <vt:lpstr>9_Solstice</vt:lpstr>
      <vt:lpstr>10_Solstice</vt:lpstr>
      <vt:lpstr>11_Solstice</vt:lpstr>
      <vt:lpstr>Advancing practice in the care of people with dementia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 Trobe University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MMWinbolt</dc:creator>
  <cp:lastModifiedBy>Microsoft Office User</cp:lastModifiedBy>
  <cp:revision>375</cp:revision>
  <cp:lastPrinted>2015-02-24T01:38:10Z</cp:lastPrinted>
  <dcterms:created xsi:type="dcterms:W3CDTF">2014-02-11T23:39:41Z</dcterms:created>
  <dcterms:modified xsi:type="dcterms:W3CDTF">2017-02-16T02:48:50Z</dcterms:modified>
</cp:coreProperties>
</file>